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67075"/>
  </p:normalViewPr>
  <p:slideViewPr>
    <p:cSldViewPr snapToGrid="0" snapToObjects="1">
      <p:cViewPr varScale="1">
        <p:scale>
          <a:sx n="73" d="100"/>
          <a:sy n="73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FC8D-A2D4-6849-9D4F-BE65C05DF902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44ADC-6522-8246-9309-DECE3FA2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9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r>
              <a:rPr lang="en-US" baseline="0" dirty="0" smtClean="0"/>
              <a:t> on board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smtClean="0"/>
              <a:t>Tortoise at 1/step ; Hare at 2/step</a:t>
            </a:r>
          </a:p>
          <a:p>
            <a:endParaRPr lang="en-US" dirty="0" smtClean="0"/>
          </a:p>
          <a:p>
            <a:r>
              <a:rPr lang="en-US" dirty="0" smtClean="0"/>
              <a:t>Meet at v steps</a:t>
            </a:r>
          </a:p>
          <a:p>
            <a:endParaRPr lang="en-US" dirty="0" smtClean="0"/>
          </a:p>
          <a:p>
            <a:r>
              <a:rPr lang="en-US" dirty="0" smtClean="0"/>
              <a:t>v = mu + k1 lambda + sigma</a:t>
            </a:r>
          </a:p>
          <a:p>
            <a:endParaRPr lang="en-US" dirty="0" smtClean="0"/>
          </a:p>
          <a:p>
            <a:r>
              <a:rPr lang="en-US" dirty="0" smtClean="0"/>
              <a:t>2v = mu + k2 lambda + sigma</a:t>
            </a:r>
          </a:p>
          <a:p>
            <a:endParaRPr lang="en-US" dirty="0" smtClean="0"/>
          </a:p>
          <a:p>
            <a:r>
              <a:rPr lang="en-US" dirty="0" smtClean="0"/>
              <a:t>v = (k2 – k1) lambda</a:t>
            </a:r>
          </a:p>
          <a:p>
            <a:endParaRPr lang="en-US" dirty="0" smtClean="0"/>
          </a:p>
          <a:p>
            <a:r>
              <a:rPr lang="en-US" dirty="0" err="1" smtClean="0"/>
              <a:t>Torotoise</a:t>
            </a:r>
            <a:r>
              <a:rPr lang="en-US" dirty="0" smtClean="0"/>
              <a:t> to the beginning  -&gt; 1/step; Hare 1/step (Hare ahead by 2v)</a:t>
            </a:r>
          </a:p>
          <a:p>
            <a:r>
              <a:rPr lang="en-US" dirty="0" smtClean="0"/>
              <a:t>At time inf. both Hare and Tortoise at the same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on BFS</a:t>
            </a:r>
            <a:endParaRPr lang="en-US" baseline="0" dirty="0" smtClean="0"/>
          </a:p>
          <a:p>
            <a:r>
              <a:rPr lang="en-US" baseline="0" dirty="0" smtClean="0"/>
              <a:t> - Branching Factor</a:t>
            </a:r>
          </a:p>
          <a:p>
            <a:r>
              <a:rPr lang="en-US" baseline="0" dirty="0" smtClean="0"/>
              <a:t> - keeping a queue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{"0 292 399 307”} =&gt; Returns: { 116800,  116800 }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{"48 192 351 207", "48 392 351 407", "120 52 135 547", "260 52 275 547”} =&gt; Returns: { 22816,  192608 }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3)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{"0 192 399 207", "0 392 399 407", "120 0 135 599", "260 0 275 599”} =&gt;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Returns: { 22080,  22816,  22816,  23040,  23040,  23808,  23808,  23808,  23808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1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Start with paying</a:t>
            </a:r>
            <a:r>
              <a:rPr lang="en-US" baseline="0" dirty="0" smtClean="0"/>
              <a:t> larger coins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Order of paying doesn’t matter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Note the redundancies, and move on to 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XtremeCS</a:t>
            </a:r>
            <a:r>
              <a:rPr lang="en-US" sz="7200" b="1" dirty="0" smtClean="0"/>
              <a:t/>
            </a:r>
            <a:br>
              <a:rPr lang="en-US" sz="7200" b="1" dirty="0" smtClean="0"/>
            </a:br>
            <a:r>
              <a:rPr lang="en-US" sz="7200" b="1" dirty="0" smtClean="0"/>
              <a:t>2</a:t>
            </a:r>
            <a:r>
              <a:rPr lang="en-US" sz="7200" b="1" baseline="30000" dirty="0" smtClean="0"/>
              <a:t>nd</a:t>
            </a:r>
            <a:r>
              <a:rPr lang="en-US" sz="7200" b="1" dirty="0" smtClean="0"/>
              <a:t> Workshop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1137"/>
            <a:ext cx="9144000" cy="727075"/>
          </a:xfrm>
        </p:spPr>
        <p:txBody>
          <a:bodyPr>
            <a:no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of July, 2015</a:t>
            </a:r>
            <a:br>
              <a:rPr lang="en-US" sz="2800" dirty="0" smtClean="0"/>
            </a:br>
            <a:r>
              <a:rPr lang="en-US" sz="2800" dirty="0" smtClean="0"/>
              <a:t>16:30 to 18:30 (or more)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700963" y="5986463"/>
            <a:ext cx="424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Rajith</a:t>
            </a:r>
            <a:r>
              <a:rPr lang="en-US" sz="3600" dirty="0" smtClean="0"/>
              <a:t> </a:t>
            </a:r>
            <a:r>
              <a:rPr lang="en-US" sz="3600" dirty="0" err="1" smtClean="0"/>
              <a:t>Vidanaarachchi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topcoder.com/contest/problem/grafixMask/grafixMask_diagram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8" y="3611562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topcoder.com/contest/problem/grafixMask/grafixMask_diagram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241300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www.topcoder.com/contest/problem/grafixMask/grafixMask_diagram_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3443288"/>
            <a:ext cx="4505008" cy="3128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475410" y="241300"/>
            <a:ext cx="6372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Given a 300 x 500 Image, and a set of Rectangular bit masks,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Find: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1) No of Contiguous Areas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2) Areas (in pixels) of them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65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Money Problem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86299" y="3246218"/>
            <a:ext cx="319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Pay  43 </a:t>
            </a:r>
            <a:r>
              <a:rPr lang="en-US" sz="5400" dirty="0" err="1" smtClean="0"/>
              <a:t>Rs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82506"/>
            <a:ext cx="897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Pay a given sum in least number of coins/notes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3016664"/>
            <a:ext cx="3255962" cy="3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865" y="494925"/>
            <a:ext cx="1606924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95" y="509537"/>
            <a:ext cx="1606924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38" y="509537"/>
            <a:ext cx="1606924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712788" y="765088"/>
            <a:ext cx="462280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069976" y="1565188"/>
            <a:ext cx="46228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659543" y="2109737"/>
            <a:ext cx="46228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2249110" y="2738775"/>
            <a:ext cx="4622800" cy="230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9776" y="3094145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7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50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4" y="404448"/>
            <a:ext cx="4450010" cy="239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5" y="3489238"/>
            <a:ext cx="4501757" cy="2424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17" y="906062"/>
            <a:ext cx="1895474" cy="1895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44" y="1201336"/>
            <a:ext cx="1606924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7792" y="3916889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Greedy Algorithm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17389"/>
            <a:ext cx="108346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Pay with the biggest note / coin available, </a:t>
            </a:r>
            <a:br>
              <a:rPr lang="en-US" sz="3200" dirty="0" smtClean="0"/>
            </a:br>
            <a:r>
              <a:rPr lang="en-US" sz="3200" dirty="0" smtClean="0"/>
              <a:t>which is less than the amount you want to pay.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Continue like this, until you pay off.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04479"/>
            <a:ext cx="9242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Greedy algorithm is based on the assumption that a </a:t>
            </a:r>
            <a:br>
              <a:rPr lang="en-US" sz="3200" dirty="0" smtClean="0"/>
            </a:br>
            <a:r>
              <a:rPr lang="en-US" sz="3200" dirty="0" smtClean="0"/>
              <a:t>locally optimal solution is globally optimal.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62" y="3356769"/>
            <a:ext cx="2971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871538"/>
            <a:ext cx="4916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Pay : 100</a:t>
            </a:r>
          </a:p>
          <a:p>
            <a:r>
              <a:rPr lang="en-US" sz="4800" dirty="0" smtClean="0"/>
              <a:t>Coins: 90, 80, 20, 1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57250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Greedy Solution:</a:t>
            </a:r>
            <a:br>
              <a:rPr lang="en-US" sz="4800" dirty="0" smtClean="0"/>
            </a:br>
            <a:r>
              <a:rPr lang="en-US" sz="4800" dirty="0" smtClean="0"/>
              <a:t>90 x 1, 1x10 =&gt; </a:t>
            </a:r>
            <a:r>
              <a:rPr lang="en-US" sz="4800" b="1" dirty="0" smtClean="0"/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6026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Optimal Solution:</a:t>
            </a:r>
            <a:br>
              <a:rPr lang="en-US" sz="4800" dirty="0" smtClean="0"/>
            </a:br>
            <a:r>
              <a:rPr lang="en-US" sz="4800" dirty="0" smtClean="0"/>
              <a:t>80 x 1, 20x1 =&gt; </a:t>
            </a:r>
            <a:r>
              <a:rPr lang="en-US" sz="4800" b="1" dirty="0" smtClean="0"/>
              <a:t>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4315" y="543216"/>
            <a:ext cx="3990487" cy="3142509"/>
            <a:chOff x="8640000" y="1332000"/>
            <a:chExt cx="2880000" cy="226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4615" t="24739" r="-11518" b="-7801"/>
            <a:stretch/>
          </p:blipFill>
          <p:spPr>
            <a:xfrm>
              <a:off x="8640000" y="1332000"/>
              <a:ext cx="2880000" cy="226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4761" t="37783" r="37068" b="46397"/>
            <a:stretch/>
          </p:blipFill>
          <p:spPr>
            <a:xfrm rot="10800000">
              <a:off x="9550687" y="1656368"/>
              <a:ext cx="540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07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DFS with Recursion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1202" y="1856276"/>
            <a:ext cx="301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Diagram on Board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79713" y="2919046"/>
            <a:ext cx="563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this?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850" y="361657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more?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3850" y="4470569"/>
            <a:ext cx="764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even more?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92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Programming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26677" y="2039816"/>
            <a:ext cx="817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Problem can be divided into sub problems.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426677" y="2828193"/>
            <a:ext cx="909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Answers to the main problem can be derived from the sub problem’s answers.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426677" y="534486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Trading off memory for time.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26677" y="4399145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Sub problems are repeated.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DP for the Money Problem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5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Answer for Practice Problem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1875"/>
            <a:ext cx="10515600" cy="1392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 smtClean="0"/>
              <a:t>In an infinitely looping Linked List, find  the node where the loop starts.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486399" y="3396339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8319" y="3574468"/>
            <a:ext cx="622593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Constraints :</a:t>
            </a:r>
          </a:p>
          <a:p>
            <a:pPr lvl="1"/>
            <a:r>
              <a:rPr lang="en-US" sz="4400" dirty="0" smtClean="0"/>
              <a:t>Time Complexity = O(n)</a:t>
            </a:r>
          </a:p>
          <a:p>
            <a:pPr lvl="1"/>
            <a:r>
              <a:rPr lang="en-US" sz="4400" dirty="0" smtClean="0"/>
              <a:t>Space Complexity = O(1)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Tortoise &amp; Hare (Floyd’s Cycle Detention) </a:t>
            </a:r>
            <a:r>
              <a:rPr lang="en-US" b="1" dirty="0" err="1" smtClean="0"/>
              <a:t>Algo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968830" y="2612568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12658" y="1816000"/>
            <a:ext cx="566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 smtClean="0"/>
              <a:t>μ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76581" y="221428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/>
              <a:t>λ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991027"/>
            <a:ext cx="4350433" cy="22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Today’s Outline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BFS (Breadth First Search)</a:t>
            </a:r>
          </a:p>
          <a:p>
            <a:r>
              <a:rPr lang="en-US" sz="4000" dirty="0" smtClean="0"/>
              <a:t>Flood Fill</a:t>
            </a:r>
          </a:p>
          <a:p>
            <a:r>
              <a:rPr lang="en-US" sz="4000" dirty="0" smtClean="0"/>
              <a:t>DP (Dynamic Programming)</a:t>
            </a:r>
          </a:p>
          <a:p>
            <a:pPr lvl="1"/>
            <a:r>
              <a:rPr lang="en-US" dirty="0" smtClean="0"/>
              <a:t>(</a:t>
            </a:r>
            <a:r>
              <a:rPr lang="en-US" sz="3600" dirty="0" smtClean="0"/>
              <a:t>If time permits OR if you guys can stay until late 🌙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BFS – Breadth First Search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452562"/>
            <a:ext cx="5151438" cy="5151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9137" y="6419334"/>
            <a:ext cx="735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File:Breadth-First-Search-Algorithm.gif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1917"/>
            <a:ext cx="10515600" cy="464504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Capture Them All </a:t>
            </a:r>
            <a:br>
              <a:rPr lang="en-US" sz="3600" dirty="0" smtClean="0"/>
            </a:br>
            <a:r>
              <a:rPr lang="en-US" sz="3600" dirty="0" err="1" smtClean="0"/>
              <a:t>TopCoder</a:t>
            </a:r>
            <a:r>
              <a:rPr lang="en-US" sz="3600" dirty="0" smtClean="0"/>
              <a:t>, SRM 207, </a:t>
            </a:r>
            <a:br>
              <a:rPr lang="en-US" sz="3600" dirty="0" smtClean="0"/>
            </a:br>
            <a:r>
              <a:rPr lang="en-US" sz="3600" dirty="0" smtClean="0"/>
              <a:t>Round I </a:t>
            </a:r>
            <a:r>
              <a:rPr lang="en-US" sz="3600" dirty="0" err="1" smtClean="0"/>
              <a:t>Div</a:t>
            </a:r>
            <a:r>
              <a:rPr lang="en-US" sz="3600" dirty="0" smtClean="0"/>
              <a:t> II Level 3</a:t>
            </a:r>
          </a:p>
          <a:p>
            <a:endParaRPr lang="en-US" sz="3600" dirty="0"/>
          </a:p>
          <a:p>
            <a:r>
              <a:rPr lang="en-US" sz="3600" b="1" dirty="0" smtClean="0"/>
              <a:t>Q</a:t>
            </a:r>
            <a:r>
              <a:rPr lang="en-US" sz="3600" dirty="0" smtClean="0"/>
              <a:t>(</a:t>
            </a:r>
            <a:r>
              <a:rPr lang="en-US" sz="3600" dirty="0" err="1" smtClean="0"/>
              <a:t>ueen</a:t>
            </a:r>
            <a:r>
              <a:rPr lang="en-US" sz="3600" dirty="0" smtClean="0"/>
              <a:t>) and </a:t>
            </a:r>
            <a:r>
              <a:rPr lang="en-US" sz="3600" b="1" dirty="0" smtClean="0"/>
              <a:t>R</a:t>
            </a:r>
            <a:r>
              <a:rPr lang="en-US" sz="3600" dirty="0" smtClean="0"/>
              <a:t>(</a:t>
            </a:r>
            <a:r>
              <a:rPr lang="en-US" sz="3600" dirty="0" err="1" smtClean="0"/>
              <a:t>ook</a:t>
            </a:r>
            <a:r>
              <a:rPr lang="en-US" sz="3600" dirty="0" smtClean="0"/>
              <a:t>) does </a:t>
            </a:r>
            <a:br>
              <a:rPr lang="en-US" sz="3600" dirty="0" smtClean="0"/>
            </a:br>
            <a:r>
              <a:rPr lang="en-US" sz="3600" dirty="0" smtClean="0"/>
              <a:t>not move</a:t>
            </a:r>
          </a:p>
          <a:p>
            <a:r>
              <a:rPr lang="en-US" sz="3600" dirty="0" smtClean="0"/>
              <a:t>How many moves for the </a:t>
            </a:r>
            <a:br>
              <a:rPr lang="en-US" sz="3600" dirty="0" smtClean="0"/>
            </a:br>
            <a:r>
              <a:rPr lang="en-US" sz="3600" b="1" dirty="0" smtClean="0"/>
              <a:t>K</a:t>
            </a:r>
            <a:r>
              <a:rPr lang="en-US" sz="3600" dirty="0" smtClean="0"/>
              <a:t>(night) to capture both</a:t>
            </a:r>
            <a:br>
              <a:rPr lang="en-US" sz="3600" dirty="0" smtClean="0"/>
            </a:br>
            <a:r>
              <a:rPr lang="en-US" sz="3600" b="1" dirty="0" smtClean="0"/>
              <a:t>Q</a:t>
            </a:r>
            <a:r>
              <a:rPr lang="en-US" sz="3600" dirty="0" smtClean="0"/>
              <a:t> and </a:t>
            </a:r>
            <a:r>
              <a:rPr lang="en-US" sz="3600" b="1" dirty="0" smtClean="0"/>
              <a:t>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6438060" y="1531917"/>
            <a:ext cx="4560120" cy="4560055"/>
            <a:chOff x="2446317" y="2683817"/>
            <a:chExt cx="4560120" cy="4560055"/>
          </a:xfrm>
        </p:grpSpPr>
        <p:sp>
          <p:nvSpPr>
            <p:cNvPr id="79" name="Rectangle 78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Q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1269732" y="1091293"/>
            <a:ext cx="4560120" cy="4560055"/>
            <a:chOff x="2446317" y="2683817"/>
            <a:chExt cx="4560120" cy="4560055"/>
          </a:xfrm>
        </p:grpSpPr>
        <p:sp>
          <p:nvSpPr>
            <p:cNvPr id="135" name="Rectangle 134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K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Oval 198"/>
          <p:cNvSpPr/>
          <p:nvPr/>
        </p:nvSpPr>
        <p:spPr>
          <a:xfrm>
            <a:off x="3157627" y="184443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297657" y="183914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2595647" y="239688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2595647" y="351132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152863" y="4097113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276820" y="410663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862607" y="352083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91187" y="242070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545" y="512325"/>
            <a:ext cx="523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524000"/>
            <a:ext cx="5239544" cy="4491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9638" y="6329363"/>
            <a:ext cx="354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inventwithpython.com</a:t>
            </a:r>
            <a:r>
              <a:rPr lang="en-US" dirty="0" smtClean="0"/>
              <a:t>/blog/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GrafixMask</a:t>
            </a:r>
            <a:r>
              <a:rPr lang="en-US" dirty="0" smtClean="0"/>
              <a:t> : Top Coder SRM 211 Round 1 - Division I, Level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399</Words>
  <Application>Microsoft Macintosh PowerPoint</Application>
  <PresentationFormat>Widescreen</PresentationFormat>
  <Paragraphs>88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XtremeCS 2nd Workshop</vt:lpstr>
      <vt:lpstr>Answer for Practice Problem</vt:lpstr>
      <vt:lpstr>Tortoise &amp; Hare (Floyd’s Cycle Detention) Algo</vt:lpstr>
      <vt:lpstr>Today’s Outline</vt:lpstr>
      <vt:lpstr>BFS – Breadth First Search</vt:lpstr>
      <vt:lpstr>BFS – Practice Problem</vt:lpstr>
      <vt:lpstr>PowerPoint Presentation</vt:lpstr>
      <vt:lpstr>Flood Fill</vt:lpstr>
      <vt:lpstr>Flood Fill – Practice Problem</vt:lpstr>
      <vt:lpstr>PowerPoint Presentation</vt:lpstr>
      <vt:lpstr>Money Problem</vt:lpstr>
      <vt:lpstr>PowerPoint Presentation</vt:lpstr>
      <vt:lpstr>PowerPoint Presentation</vt:lpstr>
      <vt:lpstr>Greedy Algorithm</vt:lpstr>
      <vt:lpstr>PowerPoint Presentation</vt:lpstr>
      <vt:lpstr>DFS with Recursion</vt:lpstr>
      <vt:lpstr>Dynamic Programming</vt:lpstr>
      <vt:lpstr>DP for the Money Problem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XtremeCS Workshop 2</dc:title>
  <dc:creator>Microsoft Office User</dc:creator>
  <cp:lastModifiedBy>Microsoft Office User</cp:lastModifiedBy>
  <cp:revision>26</cp:revision>
  <dcterms:created xsi:type="dcterms:W3CDTF">2015-06-30T08:26:52Z</dcterms:created>
  <dcterms:modified xsi:type="dcterms:W3CDTF">2015-07-01T11:28:18Z</dcterms:modified>
</cp:coreProperties>
</file>